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notesMasterIdLst>
    <p:notesMasterId r:id="rId31"/>
  </p:notesMasterIdLst>
  <p:sldIdLst>
    <p:sldId id="256" r:id="rId4"/>
    <p:sldId id="394" r:id="rId5"/>
    <p:sldId id="400" r:id="rId6"/>
    <p:sldId id="396" r:id="rId7"/>
    <p:sldId id="384" r:id="rId8"/>
    <p:sldId id="386" r:id="rId9"/>
    <p:sldId id="395" r:id="rId10"/>
    <p:sldId id="401" r:id="rId11"/>
    <p:sldId id="390" r:id="rId12"/>
    <p:sldId id="363" r:id="rId13"/>
    <p:sldId id="365" r:id="rId14"/>
    <p:sldId id="403" r:id="rId15"/>
    <p:sldId id="404" r:id="rId16"/>
    <p:sldId id="405" r:id="rId17"/>
    <p:sldId id="385" r:id="rId18"/>
    <p:sldId id="369" r:id="rId19"/>
    <p:sldId id="373" r:id="rId20"/>
    <p:sldId id="391" r:id="rId21"/>
    <p:sldId id="398" r:id="rId22"/>
    <p:sldId id="387" r:id="rId23"/>
    <p:sldId id="399" r:id="rId24"/>
    <p:sldId id="388" r:id="rId25"/>
    <p:sldId id="402" r:id="rId26"/>
    <p:sldId id="389" r:id="rId27"/>
    <p:sldId id="392" r:id="rId28"/>
    <p:sldId id="4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E016B-DC31-43AC-969A-96396F9E68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45AAB-743F-4864-87F2-5F7071FF7BE4}">
      <dgm:prSet/>
      <dgm:spPr/>
      <dgm:t>
        <a:bodyPr/>
        <a:lstStyle/>
        <a:p>
          <a:r>
            <a:rPr lang="en-US"/>
            <a:t>State Cancer Registry</a:t>
          </a:r>
        </a:p>
      </dgm:t>
    </dgm:pt>
    <dgm:pt modelId="{901C33F4-ED91-4924-A94A-DEA37AA9901A}" type="parTrans" cxnId="{4F0A8590-1680-4B8F-A70F-10368A1B416F}">
      <dgm:prSet/>
      <dgm:spPr/>
      <dgm:t>
        <a:bodyPr/>
        <a:lstStyle/>
        <a:p>
          <a:endParaRPr lang="en-US"/>
        </a:p>
      </dgm:t>
    </dgm:pt>
    <dgm:pt modelId="{BB5B92C5-BA7C-428D-8024-9458CBFA8300}" type="sibTrans" cxnId="{4F0A8590-1680-4B8F-A70F-10368A1B416F}">
      <dgm:prSet/>
      <dgm:spPr/>
      <dgm:t>
        <a:bodyPr/>
        <a:lstStyle/>
        <a:p>
          <a:endParaRPr lang="en-US"/>
        </a:p>
      </dgm:t>
    </dgm:pt>
    <dgm:pt modelId="{92DB2F49-1E8B-47DA-803A-680EE656E2B3}">
      <dgm:prSet/>
      <dgm:spPr/>
      <dgm:t>
        <a:bodyPr/>
        <a:lstStyle/>
        <a:p>
          <a:r>
            <a:rPr lang="en-US"/>
            <a:t>Behavioral Risk Factor Surveillance System (BRFSS)</a:t>
          </a:r>
        </a:p>
      </dgm:t>
    </dgm:pt>
    <dgm:pt modelId="{C12C3EC8-D818-4AF3-8952-05BC2B24FDB3}" type="parTrans" cxnId="{53B46181-57BF-4496-8F14-35588FC5F9E1}">
      <dgm:prSet/>
      <dgm:spPr/>
      <dgm:t>
        <a:bodyPr/>
        <a:lstStyle/>
        <a:p>
          <a:endParaRPr lang="en-US"/>
        </a:p>
      </dgm:t>
    </dgm:pt>
    <dgm:pt modelId="{43B8BA94-A876-4ACA-973F-C0ACB1B2B5FB}" type="sibTrans" cxnId="{53B46181-57BF-4496-8F14-35588FC5F9E1}">
      <dgm:prSet/>
      <dgm:spPr/>
      <dgm:t>
        <a:bodyPr/>
        <a:lstStyle/>
        <a:p>
          <a:endParaRPr lang="en-US"/>
        </a:p>
      </dgm:t>
    </dgm:pt>
    <dgm:pt modelId="{07304E26-548E-4F2C-8C47-BA47BF64DD27}">
      <dgm:prSet/>
      <dgm:spPr/>
      <dgm:t>
        <a:bodyPr/>
        <a:lstStyle/>
        <a:p>
          <a:r>
            <a:rPr lang="en-US"/>
            <a:t>CDC WONDER</a:t>
          </a:r>
        </a:p>
      </dgm:t>
    </dgm:pt>
    <dgm:pt modelId="{5A1C82CC-C384-41B1-8407-7741942BF67A}" type="parTrans" cxnId="{3587B495-CD0A-4B63-A69A-9180A0E49F9C}">
      <dgm:prSet/>
      <dgm:spPr/>
      <dgm:t>
        <a:bodyPr/>
        <a:lstStyle/>
        <a:p>
          <a:endParaRPr lang="en-US"/>
        </a:p>
      </dgm:t>
    </dgm:pt>
    <dgm:pt modelId="{031C2858-8269-416D-A816-FB824A15B7A8}" type="sibTrans" cxnId="{3587B495-CD0A-4B63-A69A-9180A0E49F9C}">
      <dgm:prSet/>
      <dgm:spPr/>
      <dgm:t>
        <a:bodyPr/>
        <a:lstStyle/>
        <a:p>
          <a:endParaRPr lang="en-US"/>
        </a:p>
      </dgm:t>
    </dgm:pt>
    <dgm:pt modelId="{E0C97BA9-3998-4FE8-8798-C9524CAD7406}">
      <dgm:prSet/>
      <dgm:spPr/>
      <dgm:t>
        <a:bodyPr/>
        <a:lstStyle/>
        <a:p>
          <a:r>
            <a:rPr lang="en-US"/>
            <a:t>State Cancer Profiles</a:t>
          </a:r>
        </a:p>
      </dgm:t>
    </dgm:pt>
    <dgm:pt modelId="{7BC18635-4F2E-4FBC-AD0E-E2396332B7AC}" type="parTrans" cxnId="{C85A1658-56CD-407C-ADCC-047A42F278CA}">
      <dgm:prSet/>
      <dgm:spPr/>
      <dgm:t>
        <a:bodyPr/>
        <a:lstStyle/>
        <a:p>
          <a:endParaRPr lang="en-US"/>
        </a:p>
      </dgm:t>
    </dgm:pt>
    <dgm:pt modelId="{2772C4BF-E501-4769-9E19-B47D62411129}" type="sibTrans" cxnId="{C85A1658-56CD-407C-ADCC-047A42F278CA}">
      <dgm:prSet/>
      <dgm:spPr/>
      <dgm:t>
        <a:bodyPr/>
        <a:lstStyle/>
        <a:p>
          <a:endParaRPr lang="en-US"/>
        </a:p>
      </dgm:t>
    </dgm:pt>
    <dgm:pt modelId="{5910668A-C2B1-435D-8C64-B8A6CAFF200E}">
      <dgm:prSet/>
      <dgm:spPr/>
      <dgm:t>
        <a:bodyPr/>
        <a:lstStyle/>
        <a:p>
          <a:r>
            <a:rPr lang="en-US"/>
            <a:t>CDC PLACES</a:t>
          </a:r>
        </a:p>
      </dgm:t>
    </dgm:pt>
    <dgm:pt modelId="{872A85B1-E29F-403E-B9A4-1326EBE82BE9}" type="parTrans" cxnId="{8D953209-F75D-43C4-8B6F-680526FEA1A7}">
      <dgm:prSet/>
      <dgm:spPr/>
      <dgm:t>
        <a:bodyPr/>
        <a:lstStyle/>
        <a:p>
          <a:endParaRPr lang="en-US"/>
        </a:p>
      </dgm:t>
    </dgm:pt>
    <dgm:pt modelId="{2B1E298F-A6D5-4F19-9BCF-5BBD3A430268}" type="sibTrans" cxnId="{8D953209-F75D-43C4-8B6F-680526FEA1A7}">
      <dgm:prSet/>
      <dgm:spPr/>
      <dgm:t>
        <a:bodyPr/>
        <a:lstStyle/>
        <a:p>
          <a:endParaRPr lang="en-US"/>
        </a:p>
      </dgm:t>
    </dgm:pt>
    <dgm:pt modelId="{56D7BF92-6380-4E49-A1B9-8C8ED8ECCBF0}">
      <dgm:prSet/>
      <dgm:spPr/>
      <dgm:t>
        <a:bodyPr/>
        <a:lstStyle/>
        <a:p>
          <a:r>
            <a:rPr lang="en-US" dirty="0"/>
            <a:t>TeenVaxView </a:t>
          </a:r>
        </a:p>
      </dgm:t>
    </dgm:pt>
    <dgm:pt modelId="{EFD34068-E708-4440-8820-D587F1C86E91}" type="parTrans" cxnId="{90382761-ADF0-4686-A39E-3D54632812AD}">
      <dgm:prSet/>
      <dgm:spPr/>
      <dgm:t>
        <a:bodyPr/>
        <a:lstStyle/>
        <a:p>
          <a:endParaRPr lang="en-US"/>
        </a:p>
      </dgm:t>
    </dgm:pt>
    <dgm:pt modelId="{E88ED41A-634B-4112-B706-C1FDD0EBA2DC}" type="sibTrans" cxnId="{90382761-ADF0-4686-A39E-3D54632812AD}">
      <dgm:prSet/>
      <dgm:spPr/>
      <dgm:t>
        <a:bodyPr/>
        <a:lstStyle/>
        <a:p>
          <a:endParaRPr lang="en-US"/>
        </a:p>
      </dgm:t>
    </dgm:pt>
    <dgm:pt modelId="{F23268BE-0D65-423D-8F11-7DF43E4543ED}" type="pres">
      <dgm:prSet presAssocID="{F2DE016B-DC31-43AC-969A-96396F9E6855}" presName="vert0" presStyleCnt="0">
        <dgm:presLayoutVars>
          <dgm:dir/>
          <dgm:animOne val="branch"/>
          <dgm:animLvl val="lvl"/>
        </dgm:presLayoutVars>
      </dgm:prSet>
      <dgm:spPr/>
    </dgm:pt>
    <dgm:pt modelId="{FEF50747-BA96-40AD-AD7D-5EBB2AE61E9F}" type="pres">
      <dgm:prSet presAssocID="{E0945AAB-743F-4864-87F2-5F7071FF7BE4}" presName="thickLine" presStyleLbl="alignNode1" presStyleIdx="0" presStyleCnt="6"/>
      <dgm:spPr/>
    </dgm:pt>
    <dgm:pt modelId="{F8EFDF08-A6DF-44FF-8935-ABCB4345A74E}" type="pres">
      <dgm:prSet presAssocID="{E0945AAB-743F-4864-87F2-5F7071FF7BE4}" presName="horz1" presStyleCnt="0"/>
      <dgm:spPr/>
    </dgm:pt>
    <dgm:pt modelId="{517A250F-8FCA-453B-8B49-9F338AE36257}" type="pres">
      <dgm:prSet presAssocID="{E0945AAB-743F-4864-87F2-5F7071FF7BE4}" presName="tx1" presStyleLbl="revTx" presStyleIdx="0" presStyleCnt="6"/>
      <dgm:spPr/>
    </dgm:pt>
    <dgm:pt modelId="{DD3C50E8-0D7B-41D4-9F01-0238C8534276}" type="pres">
      <dgm:prSet presAssocID="{E0945AAB-743F-4864-87F2-5F7071FF7BE4}" presName="vert1" presStyleCnt="0"/>
      <dgm:spPr/>
    </dgm:pt>
    <dgm:pt modelId="{16D93257-A231-4735-ACC0-20CF50B55B75}" type="pres">
      <dgm:prSet presAssocID="{92DB2F49-1E8B-47DA-803A-680EE656E2B3}" presName="thickLine" presStyleLbl="alignNode1" presStyleIdx="1" presStyleCnt="6"/>
      <dgm:spPr/>
    </dgm:pt>
    <dgm:pt modelId="{FA54E4F6-0A19-438D-A245-9A653A5BB082}" type="pres">
      <dgm:prSet presAssocID="{92DB2F49-1E8B-47DA-803A-680EE656E2B3}" presName="horz1" presStyleCnt="0"/>
      <dgm:spPr/>
    </dgm:pt>
    <dgm:pt modelId="{8DBAE630-F5E5-4D20-AF56-6740080BECFD}" type="pres">
      <dgm:prSet presAssocID="{92DB2F49-1E8B-47DA-803A-680EE656E2B3}" presName="tx1" presStyleLbl="revTx" presStyleIdx="1" presStyleCnt="6"/>
      <dgm:spPr/>
    </dgm:pt>
    <dgm:pt modelId="{97BB58BD-A915-4991-A06A-15BD9F0A2F59}" type="pres">
      <dgm:prSet presAssocID="{92DB2F49-1E8B-47DA-803A-680EE656E2B3}" presName="vert1" presStyleCnt="0"/>
      <dgm:spPr/>
    </dgm:pt>
    <dgm:pt modelId="{C4DA496D-72A7-453D-9B4D-7B54E929AF74}" type="pres">
      <dgm:prSet presAssocID="{07304E26-548E-4F2C-8C47-BA47BF64DD27}" presName="thickLine" presStyleLbl="alignNode1" presStyleIdx="2" presStyleCnt="6"/>
      <dgm:spPr/>
    </dgm:pt>
    <dgm:pt modelId="{7A4B3404-B366-4B03-8660-AAB53626895F}" type="pres">
      <dgm:prSet presAssocID="{07304E26-548E-4F2C-8C47-BA47BF64DD27}" presName="horz1" presStyleCnt="0"/>
      <dgm:spPr/>
    </dgm:pt>
    <dgm:pt modelId="{856FB81B-A233-4FBB-B24D-75698C94D315}" type="pres">
      <dgm:prSet presAssocID="{07304E26-548E-4F2C-8C47-BA47BF64DD27}" presName="tx1" presStyleLbl="revTx" presStyleIdx="2" presStyleCnt="6"/>
      <dgm:spPr/>
    </dgm:pt>
    <dgm:pt modelId="{343F871D-7D73-40CD-A309-428C6684A19E}" type="pres">
      <dgm:prSet presAssocID="{07304E26-548E-4F2C-8C47-BA47BF64DD27}" presName="vert1" presStyleCnt="0"/>
      <dgm:spPr/>
    </dgm:pt>
    <dgm:pt modelId="{E3C97BC1-8C7B-4344-896B-55C6CF716182}" type="pres">
      <dgm:prSet presAssocID="{E0C97BA9-3998-4FE8-8798-C9524CAD7406}" presName="thickLine" presStyleLbl="alignNode1" presStyleIdx="3" presStyleCnt="6"/>
      <dgm:spPr/>
    </dgm:pt>
    <dgm:pt modelId="{C72C9D3F-04D8-427D-AA51-92CEF9136DA2}" type="pres">
      <dgm:prSet presAssocID="{E0C97BA9-3998-4FE8-8798-C9524CAD7406}" presName="horz1" presStyleCnt="0"/>
      <dgm:spPr/>
    </dgm:pt>
    <dgm:pt modelId="{2E18FD7E-E59E-439F-8C60-1E97DFA586B2}" type="pres">
      <dgm:prSet presAssocID="{E0C97BA9-3998-4FE8-8798-C9524CAD7406}" presName="tx1" presStyleLbl="revTx" presStyleIdx="3" presStyleCnt="6"/>
      <dgm:spPr/>
    </dgm:pt>
    <dgm:pt modelId="{0C5D2BB0-9BA2-4A9C-8BC7-BD3B7B42622E}" type="pres">
      <dgm:prSet presAssocID="{E0C97BA9-3998-4FE8-8798-C9524CAD7406}" presName="vert1" presStyleCnt="0"/>
      <dgm:spPr/>
    </dgm:pt>
    <dgm:pt modelId="{A038799E-04C1-4AFF-9676-01FF68E9CCBC}" type="pres">
      <dgm:prSet presAssocID="{5910668A-C2B1-435D-8C64-B8A6CAFF200E}" presName="thickLine" presStyleLbl="alignNode1" presStyleIdx="4" presStyleCnt="6"/>
      <dgm:spPr/>
    </dgm:pt>
    <dgm:pt modelId="{D0E1FA25-7114-401D-9B5D-74BEDC9340F0}" type="pres">
      <dgm:prSet presAssocID="{5910668A-C2B1-435D-8C64-B8A6CAFF200E}" presName="horz1" presStyleCnt="0"/>
      <dgm:spPr/>
    </dgm:pt>
    <dgm:pt modelId="{3A0EF0B1-9C92-4625-ABF0-0B73EEEE8740}" type="pres">
      <dgm:prSet presAssocID="{5910668A-C2B1-435D-8C64-B8A6CAFF200E}" presName="tx1" presStyleLbl="revTx" presStyleIdx="4" presStyleCnt="6"/>
      <dgm:spPr/>
    </dgm:pt>
    <dgm:pt modelId="{FA73BD2D-066C-4F15-BEA4-4DF43DD5F413}" type="pres">
      <dgm:prSet presAssocID="{5910668A-C2B1-435D-8C64-B8A6CAFF200E}" presName="vert1" presStyleCnt="0"/>
      <dgm:spPr/>
    </dgm:pt>
    <dgm:pt modelId="{60110823-5FC7-48B1-B23B-0FB55FE4B5D7}" type="pres">
      <dgm:prSet presAssocID="{56D7BF92-6380-4E49-A1B9-8C8ED8ECCBF0}" presName="thickLine" presStyleLbl="alignNode1" presStyleIdx="5" presStyleCnt="6"/>
      <dgm:spPr/>
    </dgm:pt>
    <dgm:pt modelId="{BBABDECB-4A37-498F-9BA9-450D0FAF2BED}" type="pres">
      <dgm:prSet presAssocID="{56D7BF92-6380-4E49-A1B9-8C8ED8ECCBF0}" presName="horz1" presStyleCnt="0"/>
      <dgm:spPr/>
    </dgm:pt>
    <dgm:pt modelId="{E10BBB81-D76C-44A3-881D-FC5C7AE2B942}" type="pres">
      <dgm:prSet presAssocID="{56D7BF92-6380-4E49-A1B9-8C8ED8ECCBF0}" presName="tx1" presStyleLbl="revTx" presStyleIdx="5" presStyleCnt="6"/>
      <dgm:spPr/>
    </dgm:pt>
    <dgm:pt modelId="{2622C264-E613-4440-AF66-6AA0A0B4AC17}" type="pres">
      <dgm:prSet presAssocID="{56D7BF92-6380-4E49-A1B9-8C8ED8ECCBF0}" presName="vert1" presStyleCnt="0"/>
      <dgm:spPr/>
    </dgm:pt>
  </dgm:ptLst>
  <dgm:cxnLst>
    <dgm:cxn modelId="{C8743A06-2255-4C1A-B73F-4001C0F6B5C1}" type="presOf" srcId="{56D7BF92-6380-4E49-A1B9-8C8ED8ECCBF0}" destId="{E10BBB81-D76C-44A3-881D-FC5C7AE2B942}" srcOrd="0" destOrd="0" presId="urn:microsoft.com/office/officeart/2008/layout/LinedList"/>
    <dgm:cxn modelId="{8D953209-F75D-43C4-8B6F-680526FEA1A7}" srcId="{F2DE016B-DC31-43AC-969A-96396F9E6855}" destId="{5910668A-C2B1-435D-8C64-B8A6CAFF200E}" srcOrd="4" destOrd="0" parTransId="{872A85B1-E29F-403E-B9A4-1326EBE82BE9}" sibTransId="{2B1E298F-A6D5-4F19-9BCF-5BBD3A430268}"/>
    <dgm:cxn modelId="{537AFC27-F1DB-489E-949D-D1D4DE9525EA}" type="presOf" srcId="{5910668A-C2B1-435D-8C64-B8A6CAFF200E}" destId="{3A0EF0B1-9C92-4625-ABF0-0B73EEEE8740}" srcOrd="0" destOrd="0" presId="urn:microsoft.com/office/officeart/2008/layout/LinedList"/>
    <dgm:cxn modelId="{90382761-ADF0-4686-A39E-3D54632812AD}" srcId="{F2DE016B-DC31-43AC-969A-96396F9E6855}" destId="{56D7BF92-6380-4E49-A1B9-8C8ED8ECCBF0}" srcOrd="5" destOrd="0" parTransId="{EFD34068-E708-4440-8820-D587F1C86E91}" sibTransId="{E88ED41A-634B-4112-B706-C1FDD0EBA2DC}"/>
    <dgm:cxn modelId="{27C1C467-9239-40F5-BACC-B8496838810A}" type="presOf" srcId="{E0945AAB-743F-4864-87F2-5F7071FF7BE4}" destId="{517A250F-8FCA-453B-8B49-9F338AE36257}" srcOrd="0" destOrd="0" presId="urn:microsoft.com/office/officeart/2008/layout/LinedList"/>
    <dgm:cxn modelId="{C85A1658-56CD-407C-ADCC-047A42F278CA}" srcId="{F2DE016B-DC31-43AC-969A-96396F9E6855}" destId="{E0C97BA9-3998-4FE8-8798-C9524CAD7406}" srcOrd="3" destOrd="0" parTransId="{7BC18635-4F2E-4FBC-AD0E-E2396332B7AC}" sibTransId="{2772C4BF-E501-4769-9E19-B47D62411129}"/>
    <dgm:cxn modelId="{53B46181-57BF-4496-8F14-35588FC5F9E1}" srcId="{F2DE016B-DC31-43AC-969A-96396F9E6855}" destId="{92DB2F49-1E8B-47DA-803A-680EE656E2B3}" srcOrd="1" destOrd="0" parTransId="{C12C3EC8-D818-4AF3-8952-05BC2B24FDB3}" sibTransId="{43B8BA94-A876-4ACA-973F-C0ACB1B2B5FB}"/>
    <dgm:cxn modelId="{50D58C84-8F0A-458C-ACB4-EE22035F7F4B}" type="presOf" srcId="{92DB2F49-1E8B-47DA-803A-680EE656E2B3}" destId="{8DBAE630-F5E5-4D20-AF56-6740080BECFD}" srcOrd="0" destOrd="0" presId="urn:microsoft.com/office/officeart/2008/layout/LinedList"/>
    <dgm:cxn modelId="{4F0A8590-1680-4B8F-A70F-10368A1B416F}" srcId="{F2DE016B-DC31-43AC-969A-96396F9E6855}" destId="{E0945AAB-743F-4864-87F2-5F7071FF7BE4}" srcOrd="0" destOrd="0" parTransId="{901C33F4-ED91-4924-A94A-DEA37AA9901A}" sibTransId="{BB5B92C5-BA7C-428D-8024-9458CBFA8300}"/>
    <dgm:cxn modelId="{7097B792-3862-4D07-BC94-13AAEBDA305B}" type="presOf" srcId="{E0C97BA9-3998-4FE8-8798-C9524CAD7406}" destId="{2E18FD7E-E59E-439F-8C60-1E97DFA586B2}" srcOrd="0" destOrd="0" presId="urn:microsoft.com/office/officeart/2008/layout/LinedList"/>
    <dgm:cxn modelId="{3587B495-CD0A-4B63-A69A-9180A0E49F9C}" srcId="{F2DE016B-DC31-43AC-969A-96396F9E6855}" destId="{07304E26-548E-4F2C-8C47-BA47BF64DD27}" srcOrd="2" destOrd="0" parTransId="{5A1C82CC-C384-41B1-8407-7741942BF67A}" sibTransId="{031C2858-8269-416D-A816-FB824A15B7A8}"/>
    <dgm:cxn modelId="{F883AAA2-8D78-4473-A8EF-F95EFBCA0942}" type="presOf" srcId="{07304E26-548E-4F2C-8C47-BA47BF64DD27}" destId="{856FB81B-A233-4FBB-B24D-75698C94D315}" srcOrd="0" destOrd="0" presId="urn:microsoft.com/office/officeart/2008/layout/LinedList"/>
    <dgm:cxn modelId="{BB2F10B8-F800-49C4-9D1A-FED9F5CA94F8}" type="presOf" srcId="{F2DE016B-DC31-43AC-969A-96396F9E6855}" destId="{F23268BE-0D65-423D-8F11-7DF43E4543ED}" srcOrd="0" destOrd="0" presId="urn:microsoft.com/office/officeart/2008/layout/LinedList"/>
    <dgm:cxn modelId="{828E190F-8F28-422B-A135-A50B6310146B}" type="presParOf" srcId="{F23268BE-0D65-423D-8F11-7DF43E4543ED}" destId="{FEF50747-BA96-40AD-AD7D-5EBB2AE61E9F}" srcOrd="0" destOrd="0" presId="urn:microsoft.com/office/officeart/2008/layout/LinedList"/>
    <dgm:cxn modelId="{3053D156-B0AA-49FA-A763-785AAD194E21}" type="presParOf" srcId="{F23268BE-0D65-423D-8F11-7DF43E4543ED}" destId="{F8EFDF08-A6DF-44FF-8935-ABCB4345A74E}" srcOrd="1" destOrd="0" presId="urn:microsoft.com/office/officeart/2008/layout/LinedList"/>
    <dgm:cxn modelId="{4C5CDBEB-E98D-46AE-8A1D-EC48A903B936}" type="presParOf" srcId="{F8EFDF08-A6DF-44FF-8935-ABCB4345A74E}" destId="{517A250F-8FCA-453B-8B49-9F338AE36257}" srcOrd="0" destOrd="0" presId="urn:microsoft.com/office/officeart/2008/layout/LinedList"/>
    <dgm:cxn modelId="{04883C76-48FF-4060-9E9D-AB3375958A09}" type="presParOf" srcId="{F8EFDF08-A6DF-44FF-8935-ABCB4345A74E}" destId="{DD3C50E8-0D7B-41D4-9F01-0238C8534276}" srcOrd="1" destOrd="0" presId="urn:microsoft.com/office/officeart/2008/layout/LinedList"/>
    <dgm:cxn modelId="{B3BE5E21-2D9C-465B-9EF0-28F85E9D423A}" type="presParOf" srcId="{F23268BE-0D65-423D-8F11-7DF43E4543ED}" destId="{16D93257-A231-4735-ACC0-20CF50B55B75}" srcOrd="2" destOrd="0" presId="urn:microsoft.com/office/officeart/2008/layout/LinedList"/>
    <dgm:cxn modelId="{8165EBE5-5AA3-4F9D-9BE2-34E5A5F99EAF}" type="presParOf" srcId="{F23268BE-0D65-423D-8F11-7DF43E4543ED}" destId="{FA54E4F6-0A19-438D-A245-9A653A5BB082}" srcOrd="3" destOrd="0" presId="urn:microsoft.com/office/officeart/2008/layout/LinedList"/>
    <dgm:cxn modelId="{23419CEE-1100-4E17-993F-C7706F80B928}" type="presParOf" srcId="{FA54E4F6-0A19-438D-A245-9A653A5BB082}" destId="{8DBAE630-F5E5-4D20-AF56-6740080BECFD}" srcOrd="0" destOrd="0" presId="urn:microsoft.com/office/officeart/2008/layout/LinedList"/>
    <dgm:cxn modelId="{5D94B23E-FAAF-4126-93D8-A04ED5484C56}" type="presParOf" srcId="{FA54E4F6-0A19-438D-A245-9A653A5BB082}" destId="{97BB58BD-A915-4991-A06A-15BD9F0A2F59}" srcOrd="1" destOrd="0" presId="urn:microsoft.com/office/officeart/2008/layout/LinedList"/>
    <dgm:cxn modelId="{1341AE38-616E-4294-B863-9F4613940679}" type="presParOf" srcId="{F23268BE-0D65-423D-8F11-7DF43E4543ED}" destId="{C4DA496D-72A7-453D-9B4D-7B54E929AF74}" srcOrd="4" destOrd="0" presId="urn:microsoft.com/office/officeart/2008/layout/LinedList"/>
    <dgm:cxn modelId="{5BF51A26-DAAD-4E34-845F-D92760586315}" type="presParOf" srcId="{F23268BE-0D65-423D-8F11-7DF43E4543ED}" destId="{7A4B3404-B366-4B03-8660-AAB53626895F}" srcOrd="5" destOrd="0" presId="urn:microsoft.com/office/officeart/2008/layout/LinedList"/>
    <dgm:cxn modelId="{DDD15439-024E-44E0-8681-E12E426816CA}" type="presParOf" srcId="{7A4B3404-B366-4B03-8660-AAB53626895F}" destId="{856FB81B-A233-4FBB-B24D-75698C94D315}" srcOrd="0" destOrd="0" presId="urn:microsoft.com/office/officeart/2008/layout/LinedList"/>
    <dgm:cxn modelId="{0921C2A0-B47A-4B56-97F2-EC8511576FE6}" type="presParOf" srcId="{7A4B3404-B366-4B03-8660-AAB53626895F}" destId="{343F871D-7D73-40CD-A309-428C6684A19E}" srcOrd="1" destOrd="0" presId="urn:microsoft.com/office/officeart/2008/layout/LinedList"/>
    <dgm:cxn modelId="{EC27FFD6-4294-47DB-A385-3F344628D757}" type="presParOf" srcId="{F23268BE-0D65-423D-8F11-7DF43E4543ED}" destId="{E3C97BC1-8C7B-4344-896B-55C6CF716182}" srcOrd="6" destOrd="0" presId="urn:microsoft.com/office/officeart/2008/layout/LinedList"/>
    <dgm:cxn modelId="{01F06A91-FBE5-428E-A636-D2B4BA47FD63}" type="presParOf" srcId="{F23268BE-0D65-423D-8F11-7DF43E4543ED}" destId="{C72C9D3F-04D8-427D-AA51-92CEF9136DA2}" srcOrd="7" destOrd="0" presId="urn:microsoft.com/office/officeart/2008/layout/LinedList"/>
    <dgm:cxn modelId="{DABCACED-54F8-473A-A83F-31B23BE97CF1}" type="presParOf" srcId="{C72C9D3F-04D8-427D-AA51-92CEF9136DA2}" destId="{2E18FD7E-E59E-439F-8C60-1E97DFA586B2}" srcOrd="0" destOrd="0" presId="urn:microsoft.com/office/officeart/2008/layout/LinedList"/>
    <dgm:cxn modelId="{13244578-B760-4A1F-9E22-3B49D2D22AF2}" type="presParOf" srcId="{C72C9D3F-04D8-427D-AA51-92CEF9136DA2}" destId="{0C5D2BB0-9BA2-4A9C-8BC7-BD3B7B42622E}" srcOrd="1" destOrd="0" presId="urn:microsoft.com/office/officeart/2008/layout/LinedList"/>
    <dgm:cxn modelId="{07891585-5C50-44C8-AD0F-33539A4F5B30}" type="presParOf" srcId="{F23268BE-0D65-423D-8F11-7DF43E4543ED}" destId="{A038799E-04C1-4AFF-9676-01FF68E9CCBC}" srcOrd="8" destOrd="0" presId="urn:microsoft.com/office/officeart/2008/layout/LinedList"/>
    <dgm:cxn modelId="{4B1F4E61-B021-42CA-B697-81ED96BCC756}" type="presParOf" srcId="{F23268BE-0D65-423D-8F11-7DF43E4543ED}" destId="{D0E1FA25-7114-401D-9B5D-74BEDC9340F0}" srcOrd="9" destOrd="0" presId="urn:microsoft.com/office/officeart/2008/layout/LinedList"/>
    <dgm:cxn modelId="{A8D83F5F-CF74-4739-91BF-5D100A81C84A}" type="presParOf" srcId="{D0E1FA25-7114-401D-9B5D-74BEDC9340F0}" destId="{3A0EF0B1-9C92-4625-ABF0-0B73EEEE8740}" srcOrd="0" destOrd="0" presId="urn:microsoft.com/office/officeart/2008/layout/LinedList"/>
    <dgm:cxn modelId="{54271D6A-B1EA-48A7-B0CD-1AF0E383BEB3}" type="presParOf" srcId="{D0E1FA25-7114-401D-9B5D-74BEDC9340F0}" destId="{FA73BD2D-066C-4F15-BEA4-4DF43DD5F413}" srcOrd="1" destOrd="0" presId="urn:microsoft.com/office/officeart/2008/layout/LinedList"/>
    <dgm:cxn modelId="{E7572F6A-ABE4-4CCA-B53F-9D9B92B85E47}" type="presParOf" srcId="{F23268BE-0D65-423D-8F11-7DF43E4543ED}" destId="{60110823-5FC7-48B1-B23B-0FB55FE4B5D7}" srcOrd="10" destOrd="0" presId="urn:microsoft.com/office/officeart/2008/layout/LinedList"/>
    <dgm:cxn modelId="{694959DC-2F14-419A-B2B4-3EB32636BCE2}" type="presParOf" srcId="{F23268BE-0D65-423D-8F11-7DF43E4543ED}" destId="{BBABDECB-4A37-498F-9BA9-450D0FAF2BED}" srcOrd="11" destOrd="0" presId="urn:microsoft.com/office/officeart/2008/layout/LinedList"/>
    <dgm:cxn modelId="{F920931D-B4DE-4409-A9D2-ED2CC65C4024}" type="presParOf" srcId="{BBABDECB-4A37-498F-9BA9-450D0FAF2BED}" destId="{E10BBB81-D76C-44A3-881D-FC5C7AE2B942}" srcOrd="0" destOrd="0" presId="urn:microsoft.com/office/officeart/2008/layout/LinedList"/>
    <dgm:cxn modelId="{200AB151-E449-4B8E-94E0-7E5F0C147B66}" type="presParOf" srcId="{BBABDECB-4A37-498F-9BA9-450D0FAF2BED}" destId="{2622C264-E613-4440-AF66-6AA0A0B4AC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0747-BA96-40AD-AD7D-5EBB2AE61E9F}">
      <dsp:nvSpPr>
        <dsp:cNvPr id="0" name=""/>
        <dsp:cNvSpPr/>
      </dsp:nvSpPr>
      <dsp:spPr>
        <a:xfrm>
          <a:off x="0" y="21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A250F-8FCA-453B-8B49-9F338AE36257}">
      <dsp:nvSpPr>
        <dsp:cNvPr id="0" name=""/>
        <dsp:cNvSpPr/>
      </dsp:nvSpPr>
      <dsp:spPr>
        <a:xfrm>
          <a:off x="0" y="2142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State Cancer Registry</a:t>
          </a:r>
        </a:p>
      </dsp:txBody>
      <dsp:txXfrm>
        <a:off x="0" y="2142"/>
        <a:ext cx="10515600" cy="730735"/>
      </dsp:txXfrm>
    </dsp:sp>
    <dsp:sp modelId="{16D93257-A231-4735-ACC0-20CF50B55B75}">
      <dsp:nvSpPr>
        <dsp:cNvPr id="0" name=""/>
        <dsp:cNvSpPr/>
      </dsp:nvSpPr>
      <dsp:spPr>
        <a:xfrm>
          <a:off x="0" y="7328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E630-F5E5-4D20-AF56-6740080BECFD}">
      <dsp:nvSpPr>
        <dsp:cNvPr id="0" name=""/>
        <dsp:cNvSpPr/>
      </dsp:nvSpPr>
      <dsp:spPr>
        <a:xfrm>
          <a:off x="0" y="732878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Behavioral Risk Factor Surveillance System (BRFSS)</a:t>
          </a:r>
        </a:p>
      </dsp:txBody>
      <dsp:txXfrm>
        <a:off x="0" y="732878"/>
        <a:ext cx="10515600" cy="730735"/>
      </dsp:txXfrm>
    </dsp:sp>
    <dsp:sp modelId="{C4DA496D-72A7-453D-9B4D-7B54E929AF74}">
      <dsp:nvSpPr>
        <dsp:cNvPr id="0" name=""/>
        <dsp:cNvSpPr/>
      </dsp:nvSpPr>
      <dsp:spPr>
        <a:xfrm>
          <a:off x="0" y="146361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FB81B-A233-4FBB-B24D-75698C94D315}">
      <dsp:nvSpPr>
        <dsp:cNvPr id="0" name=""/>
        <dsp:cNvSpPr/>
      </dsp:nvSpPr>
      <dsp:spPr>
        <a:xfrm>
          <a:off x="0" y="1463613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CDC WONDER</a:t>
          </a:r>
        </a:p>
      </dsp:txBody>
      <dsp:txXfrm>
        <a:off x="0" y="1463613"/>
        <a:ext cx="10515600" cy="730735"/>
      </dsp:txXfrm>
    </dsp:sp>
    <dsp:sp modelId="{E3C97BC1-8C7B-4344-896B-55C6CF716182}">
      <dsp:nvSpPr>
        <dsp:cNvPr id="0" name=""/>
        <dsp:cNvSpPr/>
      </dsp:nvSpPr>
      <dsp:spPr>
        <a:xfrm>
          <a:off x="0" y="219434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8FD7E-E59E-439F-8C60-1E97DFA586B2}">
      <dsp:nvSpPr>
        <dsp:cNvPr id="0" name=""/>
        <dsp:cNvSpPr/>
      </dsp:nvSpPr>
      <dsp:spPr>
        <a:xfrm>
          <a:off x="0" y="2194349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State Cancer Profiles</a:t>
          </a:r>
        </a:p>
      </dsp:txBody>
      <dsp:txXfrm>
        <a:off x="0" y="2194349"/>
        <a:ext cx="10515600" cy="730735"/>
      </dsp:txXfrm>
    </dsp:sp>
    <dsp:sp modelId="{A038799E-04C1-4AFF-9676-01FF68E9CCBC}">
      <dsp:nvSpPr>
        <dsp:cNvPr id="0" name=""/>
        <dsp:cNvSpPr/>
      </dsp:nvSpPr>
      <dsp:spPr>
        <a:xfrm>
          <a:off x="0" y="29250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EF0B1-9C92-4625-ABF0-0B73EEEE8740}">
      <dsp:nvSpPr>
        <dsp:cNvPr id="0" name=""/>
        <dsp:cNvSpPr/>
      </dsp:nvSpPr>
      <dsp:spPr>
        <a:xfrm>
          <a:off x="0" y="2925084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CDC PLACES</a:t>
          </a:r>
        </a:p>
      </dsp:txBody>
      <dsp:txXfrm>
        <a:off x="0" y="2925084"/>
        <a:ext cx="10515600" cy="730735"/>
      </dsp:txXfrm>
    </dsp:sp>
    <dsp:sp modelId="{60110823-5FC7-48B1-B23B-0FB55FE4B5D7}">
      <dsp:nvSpPr>
        <dsp:cNvPr id="0" name=""/>
        <dsp:cNvSpPr/>
      </dsp:nvSpPr>
      <dsp:spPr>
        <a:xfrm>
          <a:off x="0" y="36558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BBB81-D76C-44A3-881D-FC5C7AE2B942}">
      <dsp:nvSpPr>
        <dsp:cNvPr id="0" name=""/>
        <dsp:cNvSpPr/>
      </dsp:nvSpPr>
      <dsp:spPr>
        <a:xfrm>
          <a:off x="0" y="3655819"/>
          <a:ext cx="10515600" cy="73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TeenVaxView </a:t>
          </a:r>
        </a:p>
      </dsp:txBody>
      <dsp:txXfrm>
        <a:off x="0" y="3655819"/>
        <a:ext cx="10515600" cy="730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1758-74FA-461E-81D1-FE0A8F4E809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5E06-A728-4D0A-85B2-FCA064EB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9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7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4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9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1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2836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9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3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5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8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8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0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125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9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1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47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3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tatecancerprofiles.cancer.gov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ancer/uscs/index.ht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cdc.gov/cancer/datavi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ancer/datavi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ountyhealthranking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untyhealthrankings.org/explore-health-rankings/iowa?year=2023&amp;tab=0&amp;measure=Low+Birthweigh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arcgis.com/experience/22c7182a162d45788dd52a2362f8ed6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onder.cdc.gov/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subnational/usa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ata.hrsa.gov/topics/health-workforce/ahr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-tools/demo/sahie/#/?state_county=19000&amp;s_searchtype=sc" TargetMode="External"/><Relationship Id="rId2" Type="http://schemas.openxmlformats.org/officeDocument/2006/relationships/hyperlink" Target="https://ccf.georgetown.edu/2023/05/22/medicaid-coverage-in-metro-and-small-town-rural-counties-2020-2021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-rates.info/ia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owahealthfactbook.org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medicine.uiowa.edu/oscep/data-and-reports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aruralhealth.org/2023-irha-conference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data-explorer" TargetMode="External"/><Relationship Id="rId2" Type="http://schemas.openxmlformats.org/officeDocument/2006/relationships/hyperlink" Target="https://www.ruralhealthinfo.org/state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uralhealthinfo.org/topics/statistics-and-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is.org/" TargetMode="External"/><Relationship Id="rId2" Type="http://schemas.openxmlformats.org/officeDocument/2006/relationships/hyperlink" Target="https://data.census.gov/cedsci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r.naco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acenter.aecf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2713DF-9445-6872-AA22-C4138B318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Describing Your Community: Rural Data for Rural Cancer Efforts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9543C7-7491-C630-E579-99B35AC6B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130" y="4726718"/>
            <a:ext cx="9144000" cy="407460"/>
          </a:xfrm>
        </p:spPr>
        <p:txBody>
          <a:bodyPr>
            <a:noAutofit/>
          </a:bodyPr>
          <a:lstStyle/>
          <a:p>
            <a:r>
              <a:rPr lang="en-US" dirty="0"/>
              <a:t>Iowa Cancer Consortium</a:t>
            </a:r>
          </a:p>
          <a:p>
            <a:r>
              <a:rPr lang="en-US" dirty="0"/>
              <a:t>Whitney Zahnd, PhD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66713-A8FF-EE1E-AB45-5CFBE89F1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699" y="6973100"/>
            <a:ext cx="7200900" cy="3122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May 25,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A9938-D9A4-53B9-5537-9A802CA3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9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4BC-BA8D-49B4-97A3-0F42D0E9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Data on Cancer Burden, Screening, and Relevant Behaviors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C4D950D-ECE7-49B2-978C-A8375AE996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91689"/>
          <a:ext cx="10515600" cy="438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DCA51-3A8A-4181-AFC7-D74555A5A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College of Public Health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4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81C6-0261-423A-AEB2-19A166EF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Cancer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858-49C5-4FF6-8FDB-59D88D76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387939" cy="438869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www.statecancerprofiles.cancer.gov</a:t>
            </a:r>
            <a:endParaRPr lang="en-US" dirty="0"/>
          </a:p>
          <a:p>
            <a:r>
              <a:rPr lang="en-US" dirty="0"/>
              <a:t>State Cancer Profiles include state and county-level data: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Screening and Risk Factors</a:t>
            </a:r>
          </a:p>
          <a:p>
            <a:pPr lvl="1"/>
            <a:r>
              <a:rPr lang="en-US" dirty="0"/>
              <a:t>Incidence </a:t>
            </a:r>
          </a:p>
          <a:p>
            <a:pPr lvl="1"/>
            <a:r>
              <a:rPr lang="en-US" dirty="0"/>
              <a:t>Mortality</a:t>
            </a:r>
          </a:p>
          <a:p>
            <a:r>
              <a:rPr lang="en-US" dirty="0"/>
              <a:t>Maps, downloadable tables, graphs of trends</a:t>
            </a:r>
          </a:p>
          <a:p>
            <a:r>
              <a:rPr lang="en-US" dirty="0"/>
              <a:t>No statewide rural-specific data, but county-level data can bel helpful (e.g., identifying high mortality counties—are these rural?)</a:t>
            </a:r>
          </a:p>
          <a:p>
            <a:r>
              <a:rPr lang="en-US" dirty="0"/>
              <a:t>Caveats: some county-level data are somewhat dated, some states don’t report cancer data, some data are suppressed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186A8-719D-4A08-A0A8-E2143C3FF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map of the state of iowa&#10;&#10;Description automatically generated with medium confidence">
            <a:extLst>
              <a:ext uri="{FF2B5EF4-FFF2-40B4-BE49-F238E27FC236}">
                <a16:creationId xmlns:a16="http://schemas.microsoft.com/office/drawing/2014/main" id="{E81F16D3-0A91-BB01-D6DC-F87128AD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39" y="1440600"/>
            <a:ext cx="5851599" cy="43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CBDC-A78C-09AA-9DFB-92C3BFE0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United States Cancer Statistics:  Data Visualizations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9827-A2F0-5FEC-509B-3708C3B1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https://www.cdc.gov/cancer/uscs/index.htm</a:t>
            </a:r>
            <a:endParaRPr lang="en-US" dirty="0"/>
          </a:p>
          <a:p>
            <a:r>
              <a:rPr lang="en-US" dirty="0"/>
              <a:t>Cancer incidence and mortality rates by county and Congressional District and cancer type (2020* or 2016-2020)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0C7B5-8086-2111-769A-AB8CC3994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C700E-FD8E-95BC-6B47-9B8139B1A597}"/>
              </a:ext>
            </a:extLst>
          </p:cNvPr>
          <p:cNvSpPr txBox="1"/>
          <p:nvPr/>
        </p:nvSpPr>
        <p:spPr>
          <a:xfrm>
            <a:off x="2726422" y="5839382"/>
            <a:ext cx="676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2020 data should be interpreted with caution due to the pandemic </a:t>
            </a:r>
          </a:p>
        </p:txBody>
      </p:sp>
    </p:spTree>
    <p:extLst>
      <p:ext uri="{BB962C8B-B14F-4D97-AF65-F5344CB8AC3E}">
        <p14:creationId xmlns:p14="http://schemas.microsoft.com/office/powerpoint/2010/main" val="138518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19200" y="1219200"/>
            <a:ext cx="9144000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 defTabSz="1219170"/>
            <a:r>
              <a:rPr lang="en-US" sz="2400" dirty="0">
                <a:solidFill>
                  <a:srgbClr val="363636"/>
                </a:solidFill>
                <a:latin typeface="Calibri" panose="020F0502020204030204"/>
              </a:rPr>
              <a:t>Rate of New Cancers in Iowa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2400" dirty="0">
                <a:solidFill>
                  <a:srgbClr val="363636"/>
                </a:solidFill>
                <a:latin typeface="Calibri" panose="020F0502020204030204"/>
              </a:rPr>
              <a:t>Colon and Rectum, All Ages, All Races and Ethnicities, Male and Female, 2016-2020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16608"/>
            <a:ext cx="12704064" cy="6352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1920" y="5644896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121920" y="5827776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333" dirty="0">
                <a:solidFill>
                  <a:srgbClr val="000000"/>
                </a:solidFill>
                <a:latin typeface="Calibri" panose="020F0502020204030204"/>
              </a:rPr>
              <a:t>Source - U.S. Cancer Statistics Working Group. U.S. Cancer Statistics Data Visualizations Tool, based on 2022 submission data (1999-2020):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  <a:latin typeface="Calibri" panose="020F0502020204030204"/>
              </a:rPr>
              <a:t>, released in June 2023.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19200" y="1219200"/>
            <a:ext cx="9144000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 defTabSz="1219170"/>
            <a:r>
              <a:rPr lang="en-US" sz="2400" dirty="0">
                <a:solidFill>
                  <a:srgbClr val="363636"/>
                </a:solidFill>
                <a:latin typeface="Calibri" panose="020F0502020204030204"/>
              </a:rPr>
              <a:t>Estimated Rate of New Cancer Cases in the United States, by Congressional District, 2016-2020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2400" dirty="0">
                <a:solidFill>
                  <a:srgbClr val="363636"/>
                </a:solidFill>
                <a:latin typeface="Calibri" panose="020F0502020204030204"/>
              </a:rPr>
              <a:t>Iowa, Congressional District 1, Female Breast, Male and Female, All Races and Ethnicities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121920" y="5644896"/>
            <a:ext cx="1133856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333" dirty="0">
                <a:solidFill>
                  <a:srgbClr val="000000"/>
                </a:solidFill>
                <a:latin typeface="Calibri" panose="020F0502020204030204"/>
              </a:rPr>
              <a:t>Attention: Incidence and death counts and rates presented in the Congressional districts tab are estimates derived from county-level data. These point estimates are provided to describe the cancer burden in the selected congressional district and are not meant for comparisons across congressional districts.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121920" y="5827776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333" dirty="0">
                <a:solidFill>
                  <a:srgbClr val="000000"/>
                </a:solidFill>
                <a:latin typeface="Calibri" panose="020F0502020204030204"/>
              </a:rPr>
              <a:t>Source - U.S. Cancer Statistics Working Group. U.S. Cancer Statistics Data Visualizations Tool, based on 2022 submission data (1999-2020):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  <a:latin typeface="Calibri" panose="020F0502020204030204"/>
              </a:rPr>
              <a:t>, released in June 2023.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20" y="2194560"/>
            <a:ext cx="5084064" cy="3816096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864" y="4754880"/>
            <a:ext cx="6986016" cy="3816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4C93-3D3E-46A8-88F5-625673A3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County Health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1711-0150-4337-9E91-4375E4BA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490681" cy="4388698"/>
          </a:xfrm>
        </p:spPr>
        <p:txBody>
          <a:bodyPr anchor="t">
            <a:normAutofit/>
          </a:bodyPr>
          <a:lstStyle/>
          <a:p>
            <a:r>
              <a:rPr lang="en-US" sz="2200" dirty="0">
                <a:hlinkClick r:id="rId2"/>
              </a:rPr>
              <a:t>County Health Rankings </a:t>
            </a:r>
            <a:r>
              <a:rPr lang="en-US" sz="2200" dirty="0"/>
              <a:t>considers many factors to rank counties within a state based upon policies and programs, health factors, and health outcomes</a:t>
            </a:r>
          </a:p>
          <a:p>
            <a:r>
              <a:rPr lang="en-US" sz="2200" dirty="0"/>
              <a:t>The Rankings pull together data from many sources for this ranking</a:t>
            </a:r>
          </a:p>
          <a:p>
            <a:r>
              <a:rPr lang="en-US" sz="2200" dirty="0"/>
              <a:t>Components include:</a:t>
            </a:r>
          </a:p>
          <a:p>
            <a:pPr lvl="1"/>
            <a:r>
              <a:rPr lang="en-US" sz="1800" dirty="0"/>
              <a:t>Health Outcomes (Length and Quality of Life)</a:t>
            </a:r>
          </a:p>
          <a:p>
            <a:pPr lvl="1"/>
            <a:r>
              <a:rPr lang="en-US" sz="1800" dirty="0"/>
              <a:t>Health Factors (Behaviors, Clinical Care, Social and economic factors, physical environment)</a:t>
            </a:r>
          </a:p>
          <a:p>
            <a:pPr lvl="1"/>
            <a:r>
              <a:rPr lang="en-US" sz="1800" dirty="0"/>
              <a:t>Additional measures</a:t>
            </a:r>
            <a:r>
              <a:rPr lang="en-US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4F6A8-A41E-4DB5-AC86-6E48ADAEE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D289E-2867-EA22-658C-18BC4294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81" y="2200102"/>
            <a:ext cx="5577381" cy="284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2F9A3-0652-035C-17C4-367CA74EF9D6}"/>
              </a:ext>
            </a:extLst>
          </p:cNvPr>
          <p:cNvSpPr txBox="1"/>
          <p:nvPr/>
        </p:nvSpPr>
        <p:spPr>
          <a:xfrm>
            <a:off x="6328881" y="5266311"/>
            <a:ext cx="54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Low Birthweight in Iowa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0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EE18-1D92-49F9-AD05-CB530944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PLACES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4F8-37ED-448B-9BA1-0BBDE415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689404" cy="4388698"/>
          </a:xfrm>
        </p:spPr>
        <p:txBody>
          <a:bodyPr>
            <a:normAutofit/>
          </a:bodyPr>
          <a:lstStyle/>
          <a:p>
            <a:r>
              <a:rPr lang="en-US" dirty="0"/>
              <a:t>CDC PLACES data include data on county, census-tract, or places throughout the country</a:t>
            </a:r>
          </a:p>
          <a:p>
            <a:r>
              <a:rPr lang="en-US" dirty="0"/>
              <a:t>Data types:</a:t>
            </a:r>
          </a:p>
          <a:p>
            <a:pPr lvl="1"/>
            <a:r>
              <a:rPr lang="en-US" dirty="0"/>
              <a:t>Health outcomes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Health risk behaviors</a:t>
            </a:r>
          </a:p>
          <a:p>
            <a:pPr lvl="1"/>
            <a:r>
              <a:rPr lang="en-US" dirty="0"/>
              <a:t>Health Status</a:t>
            </a:r>
          </a:p>
          <a:p>
            <a:r>
              <a:rPr lang="en-US" dirty="0"/>
              <a:t>Includes an </a:t>
            </a:r>
            <a:r>
              <a:rPr lang="en-US" dirty="0">
                <a:hlinkClick r:id="rId2"/>
              </a:rPr>
              <a:t>interactive map </a:t>
            </a:r>
            <a:r>
              <a:rPr lang="en-US" dirty="0"/>
              <a:t>and data downloads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4D3C1-CE77-44A4-9BC9-A4F4D6A2E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1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6329-AB84-4C1B-ABA5-CF1F3BC5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WONDER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1ABA-F131-4ED9-AEBB-8D01C01F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8125"/>
            <a:ext cx="10935985" cy="4388698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CDC WONDER </a:t>
            </a:r>
            <a:r>
              <a:rPr lang="en-US" sz="2400" dirty="0"/>
              <a:t>provides information on public health data including deaths by cause (including cancer—ICD-10 codes:C00-C97)</a:t>
            </a:r>
          </a:p>
          <a:p>
            <a:r>
              <a:rPr lang="en-US" sz="2400" dirty="0"/>
              <a:t>All cancer and cancer-specific crude and age-adjusted mortality rates by non-metropolitan and metropolitan comparisons or other combinations of the CDC’s Urban-Rural Classification of Counties</a:t>
            </a:r>
          </a:p>
          <a:p>
            <a:pPr lvl="1"/>
            <a:r>
              <a:rPr lang="en-US" sz="2000" dirty="0"/>
              <a:t>You can also stratify by race/ethnicity, age, and gender	</a:t>
            </a:r>
          </a:p>
          <a:p>
            <a:pPr lvl="1"/>
            <a:r>
              <a:rPr lang="en-US" sz="2000" dirty="0"/>
              <a:t>Trends and combined year analyses (best practices: use 5-year estimates)</a:t>
            </a:r>
          </a:p>
          <a:p>
            <a:pPr lvl="1"/>
            <a:r>
              <a:rPr lang="en-US" sz="2000" dirty="0"/>
              <a:t>You can do county-specific mortality rates, but even for 5 years combined you’re likely to have suppressed data</a:t>
            </a:r>
          </a:p>
          <a:p>
            <a:r>
              <a:rPr lang="en-US" sz="2400" dirty="0"/>
              <a:t>Can generate text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D7A3-BA53-4908-879F-ABA4E7B8A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College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28831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7E82-3C80-DBFD-C4F3-87F8136E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of Health Metrics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FF0D-A1FD-3DB5-E158-88E1B4E8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US Health Map</a:t>
            </a:r>
            <a:r>
              <a:rPr lang="en-US" dirty="0"/>
              <a:t>—county level estimates</a:t>
            </a:r>
          </a:p>
          <a:p>
            <a:pPr lvl="1"/>
            <a:r>
              <a:rPr lang="en-US" dirty="0"/>
              <a:t>Life Expectancy</a:t>
            </a:r>
          </a:p>
          <a:p>
            <a:pPr lvl="1"/>
            <a:r>
              <a:rPr lang="en-US" dirty="0"/>
              <a:t>Mortality</a:t>
            </a:r>
          </a:p>
          <a:p>
            <a:pPr lvl="1"/>
            <a:r>
              <a:rPr lang="en-US" dirty="0"/>
              <a:t>Risk Factors</a:t>
            </a:r>
          </a:p>
          <a:p>
            <a:r>
              <a:rPr lang="en-US" dirty="0"/>
              <a:t>Subgroups available (e.g. gender, race/ethnicity, age) for some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DE35-3F95-0B30-3278-9816C0038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asked healthcare professionals">
            <a:extLst>
              <a:ext uri="{FF2B5EF4-FFF2-40B4-BE49-F238E27FC236}">
                <a16:creationId xmlns:a16="http://schemas.microsoft.com/office/drawing/2014/main" id="{92FDBB85-80B1-C164-FA5D-96AFD95AA9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F817-7CC4-F1E4-B92C-F5950C7F0F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4956998" cy="707886"/>
          </a:xfrm>
        </p:spPr>
        <p:txBody>
          <a:bodyPr/>
          <a:lstStyle/>
          <a:p>
            <a:r>
              <a:rPr lang="en-US" dirty="0"/>
              <a:t>Health Care Access</a:t>
            </a:r>
          </a:p>
        </p:txBody>
      </p:sp>
    </p:spTree>
    <p:extLst>
      <p:ext uri="{BB962C8B-B14F-4D97-AF65-F5344CB8AC3E}">
        <p14:creationId xmlns:p14="http://schemas.microsoft.com/office/powerpoint/2010/main" val="206746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3882-E8A1-9DD5-C542-6C40C8EB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Applications and Needs Assessments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9B1C89-AC68-2B08-C046-C83191AC8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950" y="1634818"/>
            <a:ext cx="2107565" cy="21075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B3F47-1ADF-D2BD-532F-D80F5693E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B14012F-0BC9-BE46-5B91-D1D8403F7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084" y="1634817"/>
            <a:ext cx="2107565" cy="2107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8806E6-B449-75EF-D4A7-A520CC7313A1}"/>
              </a:ext>
            </a:extLst>
          </p:cNvPr>
          <p:cNvSpPr txBox="1"/>
          <p:nvPr/>
        </p:nvSpPr>
        <p:spPr>
          <a:xfrm>
            <a:off x="2266950" y="3867150"/>
            <a:ext cx="2909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Non-Profit 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Statements/Needs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Populations Served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FDA0A-ECE3-4F4D-3D52-9B6835881E9E}"/>
              </a:ext>
            </a:extLst>
          </p:cNvPr>
          <p:cNvSpPr txBox="1"/>
          <p:nvPr/>
        </p:nvSpPr>
        <p:spPr>
          <a:xfrm>
            <a:off x="6943725" y="3867150"/>
            <a:ext cx="2909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Needs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definition (geography, populations,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needs </a:t>
            </a:r>
          </a:p>
        </p:txBody>
      </p:sp>
    </p:spTree>
    <p:extLst>
      <p:ext uri="{BB962C8B-B14F-4D97-AF65-F5344CB8AC3E}">
        <p14:creationId xmlns:p14="http://schemas.microsoft.com/office/powerpoint/2010/main" val="408147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4990-A13C-4330-A294-3324096F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Health Resources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BCCF-BD30-419D-BE9C-BB342D36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161908" cy="43886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Area Health Resources File </a:t>
            </a:r>
            <a:r>
              <a:rPr lang="en-US" dirty="0"/>
              <a:t>includes county-level data on health care professions, health facilities, population characteristics, economics, health professions training, environment, and more</a:t>
            </a:r>
          </a:p>
          <a:p>
            <a:r>
              <a:rPr lang="en-US" dirty="0"/>
              <a:t>Data are available as an interactive map, excel or SAS file, or PDF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C4156-C3BA-4289-9173-677931BF8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2CD6C-F4A7-16B6-4C56-33EE7A8D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1" y="1917956"/>
            <a:ext cx="6420369" cy="32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7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E574-B1FF-33BF-329D-A18E3026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9482-AD5E-5F3B-8234-4614C023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Georgetown University Health Policy Institute Medicaid Coverage (2020-2021)</a:t>
            </a:r>
            <a:endParaRPr lang="en-US" dirty="0"/>
          </a:p>
          <a:p>
            <a:pPr lvl="1"/>
            <a:r>
              <a:rPr lang="en-US" dirty="0"/>
              <a:t>Children</a:t>
            </a:r>
          </a:p>
          <a:p>
            <a:pPr lvl="1"/>
            <a:r>
              <a:rPr lang="en-US" dirty="0"/>
              <a:t>Non-Elderly Adults</a:t>
            </a:r>
          </a:p>
          <a:p>
            <a:r>
              <a:rPr lang="en-US" dirty="0">
                <a:hlinkClick r:id="rId3"/>
              </a:rPr>
              <a:t>Census Small-Area Health Insurance Estimates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287A-3097-482D-276A-42669608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Corn">
            <a:extLst>
              <a:ext uri="{FF2B5EF4-FFF2-40B4-BE49-F238E27FC236}">
                <a16:creationId xmlns:a16="http://schemas.microsoft.com/office/drawing/2014/main" id="{B3B61D85-DC9B-8AF9-DF20-BB2FCAE21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F8A110-A1CE-0438-FB2D-4B524D6B18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5599610" cy="707886"/>
          </a:xfrm>
        </p:spPr>
        <p:txBody>
          <a:bodyPr/>
          <a:lstStyle/>
          <a:p>
            <a:r>
              <a:rPr lang="en-US" dirty="0"/>
              <a:t>Iowa Specific 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EBC9B-BF3E-148C-4780-63FC39A493B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06788" y="6440488"/>
            <a:ext cx="86852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7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83AE-352D-8880-E167-18BA5764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Cancer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1230-CA15-EE07-E794-E4720415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County Level Data on Cancer Incidence and Mortality</a:t>
            </a:r>
            <a:endParaRPr lang="en-US" dirty="0"/>
          </a:p>
          <a:p>
            <a:pPr lvl="1"/>
            <a:r>
              <a:rPr lang="en-US" dirty="0"/>
              <a:t># of cases</a:t>
            </a:r>
          </a:p>
          <a:p>
            <a:pPr lvl="1"/>
            <a:r>
              <a:rPr lang="en-US" dirty="0"/>
              <a:t>Age-adjusted and crude rates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0529B-76D0-003C-4882-8E8AC4910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5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2188-9C81-CE23-99C4-BAB2D272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Iowa Health Fact 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332D-7BC8-738F-A0F0-2E4231A6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County-level Data on the following elements:</a:t>
            </a:r>
          </a:p>
          <a:p>
            <a:pPr lvl="1"/>
            <a:r>
              <a:rPr lang="en-US" dirty="0"/>
              <a:t>Demographic</a:t>
            </a:r>
          </a:p>
          <a:p>
            <a:pPr lvl="1"/>
            <a:r>
              <a:rPr lang="en-US" dirty="0"/>
              <a:t>Social Determinants of Health</a:t>
            </a:r>
          </a:p>
          <a:p>
            <a:pPr lvl="1"/>
            <a:r>
              <a:rPr lang="en-US" dirty="0"/>
              <a:t>Health Behaviors</a:t>
            </a:r>
          </a:p>
          <a:p>
            <a:pPr lvl="1"/>
            <a:r>
              <a:rPr lang="en-US" dirty="0"/>
              <a:t>Mortality (overall, injury,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Healthcare providers 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Data are also available by Public Health Region and Congressional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28E9-D95B-7FAA-A83F-4CDB5FC2D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B8B4-2685-7443-3A9F-2E20D433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26" y="334883"/>
            <a:ext cx="10515600" cy="869089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Office of Statewide Clinical Education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CF67-AF1B-97AC-1F9E-8BDD8173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233"/>
            <a:ext cx="5467350" cy="4388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Tracking of health professionals in Iowa </a:t>
            </a:r>
          </a:p>
          <a:p>
            <a:pPr lvl="1"/>
            <a:r>
              <a:rPr lang="en-US" dirty="0"/>
              <a:t>Pharmacists</a:t>
            </a:r>
          </a:p>
          <a:p>
            <a:pPr lvl="1"/>
            <a:r>
              <a:rPr lang="en-US" dirty="0"/>
              <a:t>Nurse Practitioners</a:t>
            </a:r>
          </a:p>
          <a:p>
            <a:pPr lvl="1"/>
            <a:r>
              <a:rPr lang="en-US" dirty="0"/>
              <a:t>Dentists</a:t>
            </a:r>
          </a:p>
          <a:p>
            <a:pPr lvl="1"/>
            <a:r>
              <a:rPr lang="en-US" dirty="0"/>
              <a:t>Physicians</a:t>
            </a:r>
          </a:p>
          <a:p>
            <a:pPr lvl="1"/>
            <a:r>
              <a:rPr lang="en-US" dirty="0"/>
              <a:t>Physician’s assistants</a:t>
            </a:r>
          </a:p>
          <a:p>
            <a:r>
              <a:rPr lang="en-US" dirty="0"/>
              <a:t>Reports online</a:t>
            </a:r>
          </a:p>
          <a:p>
            <a:r>
              <a:rPr lang="en-US" dirty="0"/>
              <a:t> Statistics, mailing lists etc. available for purchase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F7D2-7D60-080C-7097-176D10D16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18D6A-A566-F5DB-7903-92A8D9F1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27" y="1743075"/>
            <a:ext cx="5257035" cy="39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2490-1812-55A1-F7DB-CEB6D898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Iowa Rural Health Association Annual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FDE9-0E12-E3A4-A0FF-FB4C2E0B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6812902" cy="4388698"/>
          </a:xfrm>
        </p:spPr>
        <p:txBody>
          <a:bodyPr/>
          <a:lstStyle/>
          <a:p>
            <a:r>
              <a:rPr lang="en-US" dirty="0"/>
              <a:t>October 18</a:t>
            </a:r>
            <a:r>
              <a:rPr lang="en-US" baseline="30000" dirty="0"/>
              <a:t>th</a:t>
            </a:r>
            <a:r>
              <a:rPr lang="en-US" dirty="0"/>
              <a:t> in Marshalltown</a:t>
            </a:r>
          </a:p>
          <a:p>
            <a:pPr lvl="1"/>
            <a:r>
              <a:rPr lang="en-US" dirty="0">
                <a:hlinkClick r:id="rId2"/>
              </a:rPr>
              <a:t>https://iaruralhealth.org/2023-irha-conference/</a:t>
            </a:r>
            <a:endParaRPr lang="en-US" dirty="0"/>
          </a:p>
          <a:p>
            <a:r>
              <a:rPr lang="en-US" dirty="0"/>
              <a:t>Registration opening tomorrow!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AD233-4B1C-1102-AC23-43E92BBA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6" name="Picture 5" descr="A poster with a landscape in the background&#10;&#10;Description automatically generated">
            <a:extLst>
              <a:ext uri="{FF2B5EF4-FFF2-40B4-BE49-F238E27FC236}">
                <a16:creationId xmlns:a16="http://schemas.microsoft.com/office/drawing/2014/main" id="{0C689F0B-118C-9E0E-5724-872EB50F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92" y="970805"/>
            <a:ext cx="4063682" cy="52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3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2AD14-BED4-4A3E-8474-5AB4CAE6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2C30-4B11-4481-945C-ED83B657C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3923" y="3029213"/>
            <a:ext cx="4511498" cy="1498329"/>
          </a:xfrm>
        </p:spPr>
        <p:txBody>
          <a:bodyPr/>
          <a:lstStyle/>
          <a:p>
            <a:r>
              <a:rPr lang="en-US" dirty="0"/>
              <a:t>Whitney Zahnd, PhD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Health Management and Policy</a:t>
            </a:r>
          </a:p>
          <a:p>
            <a:endParaRPr lang="en-US" dirty="0"/>
          </a:p>
          <a:p>
            <a:r>
              <a:rPr lang="en-US" dirty="0"/>
              <a:t>whitney-zahnd@uiowa.edu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688D6-D1F7-479C-B181-0D4C46ED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4681090" cy="369332"/>
          </a:xfrm>
        </p:spPr>
        <p:txBody>
          <a:bodyPr/>
          <a:lstStyle/>
          <a:p>
            <a:r>
              <a:rPr lang="en-US" dirty="0"/>
              <a:t>https://www.public-health.uiowa.edu/hmp/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2ECF-87F8-4FF3-9AD3-24240896F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F8E4-2CDB-4E06-0503-2F133CB1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Data Sources Introduced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64C9-0491-82D2-C67C-67A3B0E1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County-based</a:t>
            </a:r>
          </a:p>
          <a:p>
            <a:r>
              <a:rPr lang="en-US" dirty="0"/>
              <a:t>Relatively complete across all Iowa rural counties</a:t>
            </a:r>
          </a:p>
          <a:p>
            <a:r>
              <a:rPr lang="en-US" dirty="0"/>
              <a:t>Freely Available</a:t>
            </a:r>
          </a:p>
          <a:p>
            <a:r>
              <a:rPr lang="en-US" dirty="0"/>
              <a:t>Relevant for describing community populations, cancer burden, healthcare access</a:t>
            </a:r>
          </a:p>
          <a:p>
            <a:r>
              <a:rPr lang="en-US" dirty="0"/>
              <a:t>Most have either interactive maps, downloadable data, and/or are otherwise straightforward to access</a:t>
            </a:r>
          </a:p>
          <a:p>
            <a:r>
              <a:rPr lang="en-US" dirty="0"/>
              <a:t>Not exhaustive, nor inclusive of DHHS data!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34681-A141-BAEB-C25A-A046E527C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tractor in the distance on a farm">
            <a:extLst>
              <a:ext uri="{FF2B5EF4-FFF2-40B4-BE49-F238E27FC236}">
                <a16:creationId xmlns:a16="http://schemas.microsoft.com/office/drawing/2014/main" id="{77F0333E-97E6-CACE-71D7-680B55086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928D6-ACDB-507B-08E1-6A6D00904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6309741" cy="707886"/>
          </a:xfrm>
        </p:spPr>
        <p:txBody>
          <a:bodyPr/>
          <a:lstStyle/>
          <a:p>
            <a:r>
              <a:rPr lang="en-US" dirty="0"/>
              <a:t>Communities and People</a:t>
            </a:r>
          </a:p>
        </p:txBody>
      </p:sp>
    </p:spTree>
    <p:extLst>
      <p:ext uri="{BB962C8B-B14F-4D97-AF65-F5344CB8AC3E}">
        <p14:creationId xmlns:p14="http://schemas.microsoft.com/office/powerpoint/2010/main" val="18742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4AAD-901F-4E1F-B6E2-F417300D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Health Information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7EE1-AAC3-4312-9ADA-67E945BA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9899708" cy="43886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www.ruralhealthinfo.org/states</a:t>
            </a:r>
            <a:endParaRPr lang="en-US" dirty="0"/>
          </a:p>
          <a:p>
            <a:r>
              <a:rPr lang="en-US" dirty="0"/>
              <a:t>State Guides:</a:t>
            </a:r>
          </a:p>
          <a:p>
            <a:pPr lvl="1"/>
            <a:r>
              <a:rPr lang="en-US" dirty="0"/>
              <a:t>Demographic background (e.g., race/ethnicity, age, veterans, tribal) </a:t>
            </a:r>
          </a:p>
          <a:p>
            <a:pPr lvl="1"/>
            <a:r>
              <a:rPr lang="en-US" dirty="0"/>
              <a:t>Health disparities</a:t>
            </a:r>
          </a:p>
          <a:p>
            <a:pPr lvl="1"/>
            <a:r>
              <a:rPr lang="en-US" dirty="0"/>
              <a:t>Healthcare facilities</a:t>
            </a:r>
          </a:p>
          <a:p>
            <a:pPr lvl="1"/>
            <a:r>
              <a:rPr lang="en-US" dirty="0"/>
              <a:t>Social determinants of health</a:t>
            </a:r>
          </a:p>
          <a:p>
            <a:r>
              <a:rPr lang="en-US" dirty="0"/>
              <a:t>Rural Data Explorer: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3"/>
              </a:rPr>
              <a:t>https://www.ruralhealthinfo.org/data-explorer</a:t>
            </a:r>
            <a:endParaRPr lang="en-US" dirty="0"/>
          </a:p>
          <a:p>
            <a:r>
              <a:rPr lang="en-US" dirty="0"/>
              <a:t>Guide for finding rural data: </a:t>
            </a:r>
            <a:r>
              <a:rPr lang="en-US" dirty="0">
                <a:hlinkClick r:id="rId4"/>
              </a:rPr>
              <a:t>https://www.ruralhealthinfo.org/topics/statistics-and-data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B5D6-8803-4E4D-9564-1C3EC4A59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9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8890-DC31-4765-9C36-E08E357A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Community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1215-F890-43E6-A2A5-5EED7BC5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American Community Survey (ACS) </a:t>
            </a:r>
            <a:r>
              <a:rPr lang="en-US" dirty="0"/>
              <a:t>is a continuous survey performed by the U.S. Census Bureau that collects data on demographics, socioeconomic factors, housing etc. </a:t>
            </a:r>
          </a:p>
          <a:p>
            <a:r>
              <a:rPr lang="en-US" dirty="0"/>
              <a:t>Data are available at the census tract, ZCTA, and county levels 5-year estimates will be need to be used for these geographic levels (e.g., 2016-2020) </a:t>
            </a:r>
          </a:p>
          <a:p>
            <a:r>
              <a:rPr lang="en-US" dirty="0"/>
              <a:t>Other means of access:</a:t>
            </a:r>
          </a:p>
          <a:p>
            <a:pPr lvl="1"/>
            <a:r>
              <a:rPr lang="en-US" dirty="0"/>
              <a:t>Some of these data are available in the County Health Rankings data downloads</a:t>
            </a:r>
          </a:p>
          <a:p>
            <a:pPr lvl="1"/>
            <a:r>
              <a:rPr lang="en-US" dirty="0"/>
              <a:t>See also the </a:t>
            </a:r>
            <a:r>
              <a:rPr lang="en-US" dirty="0">
                <a:hlinkClick r:id="rId3"/>
              </a:rPr>
              <a:t>National Historical Geographic Information System (NHGIS)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C8FD6-52C4-44C8-B98A-F1B35845F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26D-88C4-BD06-C335-06B5187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Association of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B9B4-B539-1C97-D95F-CBBED171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County Explorer</a:t>
            </a:r>
            <a:endParaRPr lang="en-US" dirty="0"/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Maps, profiles, comparisons</a:t>
            </a:r>
          </a:p>
          <a:p>
            <a:r>
              <a:rPr lang="en-US" dirty="0"/>
              <a:t>Allows for comparison to other Iowa counties or other similar sized counties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6AE5E-28A2-52DF-BAA7-6290C74F4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7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959E-54E6-BBED-ED68-FD5328EC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Annie E. Casey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57BCC-6941-DBCA-1DED-001CE8B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Kids Count Data Center</a:t>
            </a:r>
            <a:endParaRPr lang="en-US" dirty="0"/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Economic Well-Being</a:t>
            </a:r>
          </a:p>
          <a:p>
            <a:pPr lvl="1"/>
            <a:r>
              <a:rPr lang="en-US" dirty="0"/>
              <a:t>Family and Community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Safety and Risk Behaviors</a:t>
            </a:r>
          </a:p>
          <a:p>
            <a:pPr lvl="1"/>
            <a:r>
              <a:rPr lang="en-US" dirty="0"/>
              <a:t>COVID-19</a:t>
            </a:r>
          </a:p>
          <a:p>
            <a:pPr lvl="1"/>
            <a:r>
              <a:rPr lang="en-US" dirty="0"/>
              <a:t>Youth and Young Adults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8EFA9-2060-25D8-28FC-18313BFC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E183F-7AA6-EDB9-77C3-492DBC98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22" y="2001614"/>
            <a:ext cx="6462572" cy="28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Stethoscope and clipboard on a table">
            <a:extLst>
              <a:ext uri="{FF2B5EF4-FFF2-40B4-BE49-F238E27FC236}">
                <a16:creationId xmlns:a16="http://schemas.microsoft.com/office/drawing/2014/main" id="{B18FE1B7-8EC3-C757-1750-2A3D790328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8E77D-7E80-B74F-AE7C-3E3F60A0F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5" y="2445170"/>
            <a:ext cx="6909264" cy="1451679"/>
          </a:xfrm>
        </p:spPr>
        <p:txBody>
          <a:bodyPr/>
          <a:lstStyle/>
          <a:p>
            <a:r>
              <a:rPr lang="en-US" dirty="0"/>
              <a:t>Cancer Burden, Screening, </a:t>
            </a:r>
          </a:p>
          <a:p>
            <a:r>
              <a:rPr lang="en-US" dirty="0"/>
              <a:t>and Relevant Behaviors</a:t>
            </a:r>
          </a:p>
        </p:txBody>
      </p:sp>
    </p:spTree>
    <p:extLst>
      <p:ext uri="{BB962C8B-B14F-4D97-AF65-F5344CB8AC3E}">
        <p14:creationId xmlns:p14="http://schemas.microsoft.com/office/powerpoint/2010/main" val="2244177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1324</Words>
  <Application>Microsoft Office PowerPoint</Application>
  <PresentationFormat>Widescreen</PresentationFormat>
  <Paragraphs>181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 Black</vt:lpstr>
      <vt:lpstr>1_Office Theme</vt:lpstr>
      <vt:lpstr>2_Office Theme</vt:lpstr>
      <vt:lpstr>Office Theme</vt:lpstr>
      <vt:lpstr>Describing Your Community: Rural Data for Rural Cancer Efforts</vt:lpstr>
      <vt:lpstr>Grant Applications and Needs Assessments</vt:lpstr>
      <vt:lpstr>Characteristics of Data Sources Introduced</vt:lpstr>
      <vt:lpstr>PowerPoint Presentation</vt:lpstr>
      <vt:lpstr>Rural Health Information Hub</vt:lpstr>
      <vt:lpstr>American Community Survey</vt:lpstr>
      <vt:lpstr>National Association of Counties</vt:lpstr>
      <vt:lpstr>Annie E. Casey Foundation</vt:lpstr>
      <vt:lpstr>PowerPoint Presentation</vt:lpstr>
      <vt:lpstr>Sources of Data on Cancer Burden, Screening, and Relevant Behaviors</vt:lpstr>
      <vt:lpstr>State Cancer Profiles </vt:lpstr>
      <vt:lpstr>United States Cancer Statistics:  Data Visualizations</vt:lpstr>
      <vt:lpstr>PowerPoint Presentation</vt:lpstr>
      <vt:lpstr>PowerPoint Presentation</vt:lpstr>
      <vt:lpstr>County Health Rankings</vt:lpstr>
      <vt:lpstr>CDC PLACES Data</vt:lpstr>
      <vt:lpstr>CDC WONDER Data</vt:lpstr>
      <vt:lpstr>Institute of Health Metrics and Evaluation</vt:lpstr>
      <vt:lpstr>PowerPoint Presentation</vt:lpstr>
      <vt:lpstr>Area Health Resources File</vt:lpstr>
      <vt:lpstr>Insurance Status </vt:lpstr>
      <vt:lpstr>PowerPoint Presentation</vt:lpstr>
      <vt:lpstr>Iowa Cancer Registry</vt:lpstr>
      <vt:lpstr>Iowa Health Fact Book</vt:lpstr>
      <vt:lpstr>Office of Statewide Clinical Education Programs</vt:lpstr>
      <vt:lpstr>Iowa Rural Health Association Annual Conference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Your Community: Rural Data for Grants and Needs Assessments</dc:title>
  <dc:creator>Zahnd, Whitney E</dc:creator>
  <cp:lastModifiedBy>Zahnd, Whitney E</cp:lastModifiedBy>
  <cp:revision>5</cp:revision>
  <dcterms:created xsi:type="dcterms:W3CDTF">2023-05-23T20:55:22Z</dcterms:created>
  <dcterms:modified xsi:type="dcterms:W3CDTF">2023-08-15T17:54:11Z</dcterms:modified>
</cp:coreProperties>
</file>